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2" r:id="rId1"/>
  </p:sldMasterIdLst>
  <p:notesMasterIdLst>
    <p:notesMasterId r:id="rId39"/>
  </p:notesMasterIdLst>
  <p:handoutMasterIdLst>
    <p:handoutMasterId r:id="rId40"/>
  </p:handoutMasterIdLst>
  <p:sldIdLst>
    <p:sldId id="256" r:id="rId2"/>
    <p:sldId id="578" r:id="rId3"/>
    <p:sldId id="610" r:id="rId4"/>
    <p:sldId id="620" r:id="rId5"/>
    <p:sldId id="621" r:id="rId6"/>
    <p:sldId id="623" r:id="rId7"/>
    <p:sldId id="611" r:id="rId8"/>
    <p:sldId id="612" r:id="rId9"/>
    <p:sldId id="642" r:id="rId10"/>
    <p:sldId id="622" r:id="rId11"/>
    <p:sldId id="631" r:id="rId12"/>
    <p:sldId id="632" r:id="rId13"/>
    <p:sldId id="628" r:id="rId14"/>
    <p:sldId id="629" r:id="rId15"/>
    <p:sldId id="630" r:id="rId16"/>
    <p:sldId id="585" r:id="rId17"/>
    <p:sldId id="617" r:id="rId18"/>
    <p:sldId id="586" r:id="rId19"/>
    <p:sldId id="587" r:id="rId20"/>
    <p:sldId id="579" r:id="rId21"/>
    <p:sldId id="633" r:id="rId22"/>
    <p:sldId id="634" r:id="rId23"/>
    <p:sldId id="635" r:id="rId24"/>
    <p:sldId id="580" r:id="rId25"/>
    <p:sldId id="636" r:id="rId26"/>
    <p:sldId id="637" r:id="rId27"/>
    <p:sldId id="638" r:id="rId28"/>
    <p:sldId id="624" r:id="rId29"/>
    <p:sldId id="625" r:id="rId30"/>
    <p:sldId id="626" r:id="rId31"/>
    <p:sldId id="627" r:id="rId32"/>
    <p:sldId id="639" r:id="rId33"/>
    <p:sldId id="640" r:id="rId34"/>
    <p:sldId id="641" r:id="rId35"/>
    <p:sldId id="590" r:id="rId36"/>
    <p:sldId id="618" r:id="rId37"/>
    <p:sldId id="619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4200" kern="1200">
        <a:solidFill>
          <a:srgbClr val="FFFF99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umimoji="1" sz="4200" kern="1200">
        <a:solidFill>
          <a:srgbClr val="FFFF99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umimoji="1" sz="4200" kern="1200">
        <a:solidFill>
          <a:srgbClr val="FFFF99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umimoji="1" sz="4200" kern="1200">
        <a:solidFill>
          <a:srgbClr val="FFFF99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umimoji="1" sz="4200" kern="1200">
        <a:solidFill>
          <a:srgbClr val="FFFF99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umimoji="1" sz="4200" kern="1200">
        <a:solidFill>
          <a:srgbClr val="FFFF99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umimoji="1" sz="4200" kern="1200">
        <a:solidFill>
          <a:srgbClr val="FFFF99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umimoji="1" sz="4200" kern="1200">
        <a:solidFill>
          <a:srgbClr val="FFFF99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umimoji="1" sz="4200" kern="1200">
        <a:solidFill>
          <a:srgbClr val="FFFF99"/>
        </a:solidFill>
        <a:latin typeface="Tahom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FF99"/>
    <a:srgbClr val="A4BFF4"/>
    <a:srgbClr val="6666FF"/>
    <a:srgbClr val="FF9966"/>
    <a:srgbClr val="ACACAC"/>
    <a:srgbClr val="E2B7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204" y="-2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78"/>
    </p:cViewPr>
  </p:sorterViewPr>
  <p:notesViewPr>
    <p:cSldViewPr>
      <p:cViewPr varScale="1">
        <p:scale>
          <a:sx n="55" d="100"/>
          <a:sy n="55" d="100"/>
        </p:scale>
        <p:origin x="-175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  <a:cs typeface="+mn-cs"/>
              </a:defRPr>
            </a:lvl1pPr>
          </a:lstStyle>
          <a:p>
            <a:pPr>
              <a:defRPr/>
            </a:pPr>
            <a:r>
              <a:rPr lang="en-US"/>
              <a:t>Bob Cuspe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5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  <a:cs typeface="+mn-cs"/>
              </a:defRPr>
            </a:lvl1pPr>
          </a:lstStyle>
          <a:p>
            <a:pPr>
              <a:defRPr/>
            </a:pPr>
            <a:r>
              <a:rPr lang="en-US"/>
              <a:t>Title goes here</a:t>
            </a:r>
          </a:p>
        </p:txBody>
      </p:sp>
      <p:sp>
        <p:nvSpPr>
          <p:cNvPr id="375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  <a:cs typeface="+mn-cs"/>
              </a:defRPr>
            </a:lvl1pPr>
          </a:lstStyle>
          <a:p>
            <a:pPr>
              <a:defRPr/>
            </a:pPr>
            <a:fld id="{44DCC66D-8718-4FF9-9C7D-8BFEB91394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1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06" name="Rectangle 103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3" name="Rectangle 103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6608" name="Rectangle 104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6609" name="Rectangle 104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6610" name="Rectangle 104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6611" name="Rectangle 104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defRPr kumimoji="0" sz="1200">
                <a:solidFill>
                  <a:schemeClr val="tx2"/>
                </a:solidFill>
                <a:effectLst/>
                <a:cs typeface="+mn-cs"/>
              </a:defRPr>
            </a:lvl1pPr>
          </a:lstStyle>
          <a:p>
            <a:pPr>
              <a:defRPr/>
            </a:pPr>
            <a:fld id="{7AECAAAE-9C62-4EF4-B3B3-5B9DF515D5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313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6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873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54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000876" y="687388"/>
            <a:ext cx="1960563" cy="55753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16013" y="687388"/>
            <a:ext cx="5732462" cy="55753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4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22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8411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16014" y="1557338"/>
            <a:ext cx="3846512" cy="4705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14925" y="1557338"/>
            <a:ext cx="3846513" cy="4705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94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170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33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2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5092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4776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6"/>
            <a:ext cx="8493895" cy="89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202606"/>
            <a:ext cx="8493895" cy="53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57119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chemeClr val="bg1">
              <a:lumMod val="95000"/>
            </a:schemeClr>
          </a:solidFill>
          <a:latin typeface="Swis721 Blk BT" pitchFamily="34" charset="0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•"/>
        <a:defRPr sz="3200">
          <a:solidFill>
            <a:schemeClr val="bg1">
              <a:lumMod val="95000"/>
            </a:schemeClr>
          </a:solidFill>
          <a:latin typeface="Swis721 Lt BT" pitchFamily="34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–"/>
        <a:defRPr sz="2800">
          <a:solidFill>
            <a:schemeClr val="bg1">
              <a:lumMod val="95000"/>
            </a:schemeClr>
          </a:solidFill>
          <a:latin typeface="Swis721 Lt BT" pitchFamily="34" charset="0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•"/>
        <a:defRPr sz="2400">
          <a:solidFill>
            <a:schemeClr val="bg1">
              <a:lumMod val="95000"/>
            </a:schemeClr>
          </a:solidFill>
          <a:latin typeface="Swis721 Lt BT" pitchFamily="34" charset="0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–"/>
        <a:defRPr sz="2000">
          <a:solidFill>
            <a:schemeClr val="bg1">
              <a:lumMod val="95000"/>
            </a:schemeClr>
          </a:solidFill>
          <a:latin typeface="Swis721 Lt BT" pitchFamily="34" charset="0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Times New Roman" pitchFamily="16" charset="0"/>
        <a:buChar char="»"/>
        <a:defRPr sz="2000">
          <a:solidFill>
            <a:schemeClr val="bg1">
              <a:lumMod val="95000"/>
            </a:schemeClr>
          </a:solidFill>
          <a:latin typeface="Swis721 Lt BT" pitchFamily="34" charset="0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609600" y="6535738"/>
            <a:ext cx="807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969696"/>
                  </a:outerShdw>
                </a:effectLst>
                <a:cs typeface="+mn-cs"/>
              </a:rPr>
              <a:t>Departamento de Informática e Estatística - INE/CTC/UFSC</a:t>
            </a:r>
            <a:endParaRPr lang="en-US" sz="200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  <a:cs typeface="+mn-cs"/>
            </a:endParaRP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62000" y="3048000"/>
            <a:ext cx="8001000" cy="1143000"/>
          </a:xfrm>
        </p:spPr>
        <p:txBody>
          <a:bodyPr/>
          <a:lstStyle/>
          <a:p>
            <a:pPr algn="ctr">
              <a:lnSpc>
                <a:spcPct val="95000"/>
              </a:lnSpc>
              <a:defRPr/>
            </a:pPr>
            <a:r>
              <a:rPr lang="en-US" sz="4000" dirty="0" err="1" smtClean="0"/>
              <a:t>Computação</a:t>
            </a:r>
            <a:r>
              <a:rPr lang="en-US" sz="4000" dirty="0" smtClean="0"/>
              <a:t> </a:t>
            </a:r>
            <a:r>
              <a:rPr lang="en-US" sz="4000" dirty="0" err="1" smtClean="0"/>
              <a:t>Gráfica</a:t>
            </a:r>
            <a:r>
              <a:rPr lang="en-US" sz="4000" dirty="0" smtClean="0"/>
              <a:t>: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dirty="0" smtClean="0"/>
              <a:t>Aula 6.1: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err="1" smtClean="0"/>
              <a:t>Curvas</a:t>
            </a:r>
            <a:r>
              <a:rPr lang="en-US" sz="4000" dirty="0" smtClean="0"/>
              <a:t> </a:t>
            </a:r>
            <a:r>
              <a:rPr lang="en-US" sz="4000" dirty="0" err="1" smtClean="0"/>
              <a:t>Paramétricas</a:t>
            </a:r>
            <a:r>
              <a:rPr lang="en-US" sz="4000" dirty="0" smtClean="0"/>
              <a:t> </a:t>
            </a:r>
            <a:r>
              <a:rPr lang="en-US" sz="4000" dirty="0" err="1" smtClean="0"/>
              <a:t>em</a:t>
            </a:r>
            <a:r>
              <a:rPr lang="en-US" sz="4000" dirty="0" smtClean="0"/>
              <a:t> 2D</a:t>
            </a:r>
            <a:br>
              <a:rPr lang="en-US" sz="4000" dirty="0" smtClean="0"/>
            </a:br>
            <a:r>
              <a:rPr lang="en-US" sz="3600" dirty="0" smtClean="0"/>
              <a:t>Parte 3: B-Splines</a:t>
            </a:r>
            <a:br>
              <a:rPr lang="en-US" sz="36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400" dirty="0" smtClean="0"/>
              <a:t>Prof. Dr. </a:t>
            </a:r>
            <a:r>
              <a:rPr lang="en-US" sz="2400" dirty="0" err="1" smtClean="0"/>
              <a:t>rer.nat</a:t>
            </a:r>
            <a:r>
              <a:rPr lang="en-US" sz="2400" dirty="0" smtClean="0"/>
              <a:t>. Aldo von Wangenheim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Aulas\ComputacaoGrafica\CG\2020.1\PPTs 2020\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80" y="1532863"/>
            <a:ext cx="9168080" cy="369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23528" y="332656"/>
            <a:ext cx="8493895" cy="897898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chemeClr val="bg1">
                    <a:lumMod val="95000"/>
                  </a:schemeClr>
                </a:solidFill>
                <a:latin typeface="Swis721 Blk BT" pitchFamily="34" charset="0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pt-BR" dirty="0" smtClean="0"/>
              <a:t>O que é Arrasto?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915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pt-BR" sz="2800" dirty="0" smtClean="0"/>
              <a:t>O </a:t>
            </a:r>
            <a:r>
              <a:rPr lang="pt-BR" dirty="0" smtClean="0"/>
              <a:t>equivalente matemático dessas tiras, as </a:t>
            </a:r>
            <a:r>
              <a:rPr lang="pt-BR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splines cúbicas naturais</a:t>
            </a:r>
            <a:r>
              <a:rPr lang="pt-BR" dirty="0" smtClean="0"/>
              <a:t>, são curvas polinomiais cúbicas com continuidades C</a:t>
            </a:r>
            <a:r>
              <a:rPr lang="pt-BR" baseline="30000" dirty="0" smtClean="0"/>
              <a:t>0</a:t>
            </a:r>
            <a:r>
              <a:rPr lang="pt-BR" dirty="0" smtClean="0"/>
              <a:t>, C</a:t>
            </a:r>
            <a:r>
              <a:rPr lang="pt-BR" baseline="30000" dirty="0" smtClean="0"/>
              <a:t>1</a:t>
            </a:r>
            <a:r>
              <a:rPr lang="pt-BR" dirty="0" smtClean="0"/>
              <a:t> e C</a:t>
            </a:r>
            <a:r>
              <a:rPr lang="pt-BR" baseline="30000" dirty="0" smtClean="0"/>
              <a:t>2</a:t>
            </a:r>
            <a:r>
              <a:rPr lang="pt-BR" dirty="0" smtClean="0"/>
              <a:t>, que passam através dos pontos de controle. </a:t>
            </a:r>
          </a:p>
          <a:p>
            <a:pPr marL="0" indent="0">
              <a:buFontTx/>
              <a:buNone/>
              <a:defRPr/>
            </a:pPr>
            <a:r>
              <a:rPr lang="pt-BR" dirty="0" smtClean="0"/>
              <a:t>Em função disso, as splines, por possuírem um grau de continuidade a mais que a continuidade inerente às curvas de Bézier e de Hermite, são consideradas mais suaves como elementos de interpolação.</a:t>
            </a:r>
          </a:p>
        </p:txBody>
      </p:sp>
      <p:sp>
        <p:nvSpPr>
          <p:cNvPr id="510979" name="Rectangle 3"/>
          <p:cNvSpPr>
            <a:spLocks noChangeArrowheads="1"/>
          </p:cNvSpPr>
          <p:nvPr/>
        </p:nvSpPr>
        <p:spPr bwMode="auto">
          <a:xfrm>
            <a:off x="292808" y="333676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2200" dirty="0" smtClean="0">
                <a:cs typeface="+mn-cs"/>
              </a:rPr>
              <a:t>Parte III:    6.1.</a:t>
            </a:r>
            <a:r>
              <a:rPr lang="pt-BR" sz="3000" dirty="0" smtClean="0">
                <a:cs typeface="+mn-cs"/>
              </a:rPr>
              <a:t>B-splines </a:t>
            </a:r>
            <a:r>
              <a:rPr lang="pt-BR" sz="3000" dirty="0">
                <a:cs typeface="+mn-cs"/>
              </a:rPr>
              <a:t>Uniformes</a:t>
            </a:r>
            <a:endParaRPr lang="pt-BR" sz="30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88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0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0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8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915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pt-BR" dirty="0" smtClean="0"/>
              <a:t>Os coeficientes polinomiais das splines cúbicas naturais, no entanto, são dependentes de todos os n pontos de controle. </a:t>
            </a:r>
          </a:p>
          <a:p>
            <a:pPr marL="0" indent="0">
              <a:buFontTx/>
              <a:buNone/>
              <a:defRPr/>
            </a:pPr>
            <a:r>
              <a:rPr lang="pt-BR" dirty="0" smtClean="0"/>
              <a:t>Isto implica em inversões de matrizes n+1 por n+1, que devem ser repetidas toda vez que um ponto de controle é movido, pois cada ponto afeta toda a curva. </a:t>
            </a:r>
          </a:p>
          <a:p>
            <a:pPr marL="0" indent="0">
              <a:buFontTx/>
              <a:buNone/>
              <a:defRPr/>
            </a:pPr>
            <a:r>
              <a:rPr lang="pt-BR" dirty="0" smtClean="0"/>
              <a:t>Isto é computacionalmente desinteressante.</a:t>
            </a:r>
          </a:p>
        </p:txBody>
      </p:sp>
      <p:sp>
        <p:nvSpPr>
          <p:cNvPr id="512003" name="Rectangle 3"/>
          <p:cNvSpPr>
            <a:spLocks noChangeArrowheads="1"/>
          </p:cNvSpPr>
          <p:nvPr/>
        </p:nvSpPr>
        <p:spPr bwMode="auto">
          <a:xfrm>
            <a:off x="179512" y="285549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2200" dirty="0" smtClean="0">
                <a:cs typeface="+mn-cs"/>
              </a:rPr>
              <a:t>Parte III:    6.1.</a:t>
            </a:r>
            <a:r>
              <a:rPr lang="pt-BR" sz="3000" dirty="0" smtClean="0">
                <a:cs typeface="+mn-cs"/>
              </a:rPr>
              <a:t>B-splines </a:t>
            </a:r>
            <a:r>
              <a:rPr lang="pt-BR" sz="3000" dirty="0">
                <a:cs typeface="+mn-cs"/>
              </a:rPr>
              <a:t>Uniformes</a:t>
            </a:r>
            <a:endParaRPr lang="pt-BR" sz="30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07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" y="432156"/>
            <a:ext cx="9102973" cy="57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m 4" descr="draftspl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0203"/>
            <a:ext cx="1709760" cy="128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2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" y="432156"/>
            <a:ext cx="9102973" cy="57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 bwMode="auto">
          <a:xfrm>
            <a:off x="4120976" y="1662308"/>
            <a:ext cx="504056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837756" y="3429000"/>
            <a:ext cx="504056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156176" y="764704"/>
            <a:ext cx="504056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" y="432156"/>
            <a:ext cx="9102973" cy="57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 bwMode="auto">
          <a:xfrm>
            <a:off x="4120976" y="1662308"/>
            <a:ext cx="504056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837756" y="3429000"/>
            <a:ext cx="504056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175426" y="774329"/>
            <a:ext cx="504056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3848" y="548680"/>
            <a:ext cx="576064" cy="72008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6408204" y="4617132"/>
            <a:ext cx="828092" cy="46805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436096" y="-99392"/>
            <a:ext cx="576064" cy="72008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007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1026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915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pt-BR" sz="2800" b="1" dirty="0" smtClean="0"/>
              <a:t>B-splines </a:t>
            </a:r>
            <a:r>
              <a:rPr lang="pt-BR" sz="2800" dirty="0" smtClean="0"/>
              <a:t>são segmentos de curva cujo comportamento depende de apenas uns poucos pontos de controle. </a:t>
            </a:r>
          </a:p>
          <a:p>
            <a:pPr marL="0" indent="0">
              <a:buFontTx/>
              <a:buNone/>
              <a:defRPr/>
            </a:pPr>
            <a:r>
              <a:rPr lang="pt-BR" sz="2800" dirty="0" smtClean="0"/>
              <a:t>Foram desenvolvidas entre 1960</a:t>
            </a:r>
            <a:br>
              <a:rPr lang="pt-BR" sz="2800" dirty="0" smtClean="0"/>
            </a:br>
            <a:r>
              <a:rPr lang="pt-BR" sz="2800" dirty="0" smtClean="0"/>
              <a:t> e 1972 por </a:t>
            </a:r>
            <a:r>
              <a:rPr lang="pt-BR" sz="2800" dirty="0"/>
              <a:t>Carl-Wilhelm 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Reinhold </a:t>
            </a:r>
            <a:r>
              <a:rPr lang="pt-BR" sz="2800" dirty="0"/>
              <a:t>de Boor, matemático 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da </a:t>
            </a:r>
            <a:r>
              <a:rPr lang="pt-BR" sz="2800" dirty="0"/>
              <a:t>General Motors</a:t>
            </a:r>
            <a:endParaRPr lang="pt-BR" sz="2800" dirty="0" smtClean="0"/>
          </a:p>
        </p:txBody>
      </p:sp>
      <p:sp>
        <p:nvSpPr>
          <p:cNvPr id="513027" name="Rectangle 1027"/>
          <p:cNvSpPr>
            <a:spLocks noChangeArrowheads="1"/>
          </p:cNvSpPr>
          <p:nvPr/>
        </p:nvSpPr>
        <p:spPr bwMode="auto">
          <a:xfrm>
            <a:off x="304800" y="914400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22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Parte III:    6.1.</a:t>
            </a:r>
            <a:r>
              <a:rPr lang="pt-BR" sz="30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B-splines </a:t>
            </a:r>
            <a:r>
              <a:rPr lang="pt-BR" sz="3000" dirty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Uniformes</a:t>
            </a:r>
            <a:endParaRPr lang="pt-BR" sz="3000" dirty="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  <a:cs typeface="+mn-cs"/>
            </a:endParaRPr>
          </a:p>
        </p:txBody>
      </p:sp>
      <p:pic>
        <p:nvPicPr>
          <p:cNvPr id="10244" name="Picture 7" descr="C:\Users\awangenh\Documents\Aulas\ComputacaoGrafica\CG\2014.1\200px-De_Boor_Carl_2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068638"/>
            <a:ext cx="291941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26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1026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915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pt-BR" sz="2800" b="1" dirty="0" smtClean="0"/>
              <a:t>B-splines  </a:t>
            </a:r>
            <a:r>
              <a:rPr lang="pt-BR" sz="2800" dirty="0" smtClean="0"/>
              <a:t>são tratadas de forma um pouco diferente das curvas de Bézier ou Hermite: </a:t>
            </a:r>
          </a:p>
          <a:p>
            <a:pPr marL="952500" lvl="1" indent="-282575">
              <a:defRPr/>
            </a:pPr>
            <a:r>
              <a:rPr lang="pt-BR" sz="2800" dirty="0" smtClean="0"/>
              <a:t>Nas curvas anteriores, a única interdependência que existia, era que para conseguir continuidade C</a:t>
            </a:r>
            <a:r>
              <a:rPr lang="pt-BR" sz="2800" baseline="30000" dirty="0" smtClean="0"/>
              <a:t>1</a:t>
            </a:r>
            <a:r>
              <a:rPr lang="pt-BR" sz="2800" dirty="0"/>
              <a:t>:</a:t>
            </a:r>
            <a:r>
              <a:rPr lang="pt-BR" sz="2800" dirty="0" smtClean="0"/>
              <a:t> </a:t>
            </a:r>
          </a:p>
          <a:p>
            <a:pPr marL="1352550" lvl="2" indent="-282575">
              <a:defRPr/>
            </a:pPr>
            <a:r>
              <a:rPr lang="pt-BR" sz="2800" dirty="0" smtClean="0"/>
              <a:t>repetíamos um ponto e </a:t>
            </a:r>
          </a:p>
          <a:p>
            <a:pPr marL="1352550" lvl="2" indent="-282575">
              <a:defRPr/>
            </a:pPr>
            <a:r>
              <a:rPr lang="pt-BR" sz="2800" dirty="0" smtClean="0"/>
              <a:t>garantíamos a colinearidade do segmento de reta formado pelos pontos de controle na junção.</a:t>
            </a:r>
          </a:p>
        </p:txBody>
      </p:sp>
      <p:sp>
        <p:nvSpPr>
          <p:cNvPr id="513027" name="Rectangle 1027"/>
          <p:cNvSpPr>
            <a:spLocks noChangeArrowheads="1"/>
          </p:cNvSpPr>
          <p:nvPr/>
        </p:nvSpPr>
        <p:spPr bwMode="auto">
          <a:xfrm>
            <a:off x="304800" y="914400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22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Parte III:    6.1.</a:t>
            </a:r>
            <a:r>
              <a:rPr lang="pt-BR" sz="30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B-splines </a:t>
            </a:r>
            <a:r>
              <a:rPr lang="pt-BR" sz="3000" dirty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Uniformes</a:t>
            </a:r>
            <a:endParaRPr lang="pt-BR" sz="3000" dirty="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26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1026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915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pt-BR" smtClean="0"/>
              <a:t>As b-splines são curvas com muitos pontos de controle, mas que são tratadas como uma </a:t>
            </a:r>
            <a:r>
              <a:rPr lang="pt-BR" smtClean="0">
                <a:solidFill>
                  <a:srgbClr val="FF9966"/>
                </a:solidFill>
                <a:effectLst/>
              </a:rPr>
              <a:t>seqüência de segmentos de ordem cúbica</a:t>
            </a:r>
            <a:r>
              <a:rPr lang="pt-BR" smtClean="0"/>
              <a:t>. </a:t>
            </a:r>
          </a:p>
          <a:p>
            <a:pPr marL="0" indent="0">
              <a:buFontTx/>
              <a:buNone/>
              <a:defRPr/>
            </a:pPr>
            <a:r>
              <a:rPr lang="pt-BR" smtClean="0"/>
              <a:t>Assim: Uma b-spline com P</a:t>
            </a:r>
            <a:r>
              <a:rPr lang="pt-BR" baseline="-25000" smtClean="0"/>
              <a:t>0</a:t>
            </a:r>
            <a:r>
              <a:rPr lang="pt-BR" smtClean="0"/>
              <a:t> ... P</a:t>
            </a:r>
            <a:r>
              <a:rPr lang="pt-BR" baseline="-25000" smtClean="0"/>
              <a:t>m</a:t>
            </a:r>
            <a:r>
              <a:rPr lang="pt-BR" smtClean="0"/>
              <a:t> pontos de controle, onde m &gt;=  3, é formada por </a:t>
            </a:r>
            <a:r>
              <a:rPr lang="pt-BR" smtClean="0">
                <a:solidFill>
                  <a:srgbClr val="FF9966"/>
                </a:solidFill>
                <a:effectLst/>
              </a:rPr>
              <a:t>m - 2 segmentos cúbicos</a:t>
            </a:r>
            <a:r>
              <a:rPr lang="pt-BR" smtClean="0"/>
              <a:t>.  </a:t>
            </a:r>
          </a:p>
          <a:p>
            <a:pPr marL="0" indent="0">
              <a:buFontTx/>
              <a:buNone/>
              <a:defRPr/>
            </a:pPr>
            <a:r>
              <a:rPr lang="pt-BR" smtClean="0"/>
              <a:t>Denotamos estes segmentos por Q</a:t>
            </a:r>
            <a:r>
              <a:rPr lang="pt-BR" baseline="-25000" smtClean="0"/>
              <a:t>3</a:t>
            </a:r>
            <a:r>
              <a:rPr lang="pt-BR" smtClean="0"/>
              <a:t> a Q</a:t>
            </a:r>
            <a:r>
              <a:rPr lang="pt-BR" baseline="-25000" smtClean="0"/>
              <a:t>m</a:t>
            </a:r>
            <a:r>
              <a:rPr lang="pt-BR" smtClean="0"/>
              <a:t>. </a:t>
            </a:r>
          </a:p>
        </p:txBody>
      </p:sp>
      <p:sp>
        <p:nvSpPr>
          <p:cNvPr id="514051" name="Rectangle 1027"/>
          <p:cNvSpPr>
            <a:spLocks noChangeArrowheads="1"/>
          </p:cNvSpPr>
          <p:nvPr/>
        </p:nvSpPr>
        <p:spPr bwMode="auto">
          <a:xfrm>
            <a:off x="304800" y="914400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22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Parte III:    6.1.</a:t>
            </a:r>
            <a:r>
              <a:rPr lang="pt-BR" sz="30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B-splines </a:t>
            </a:r>
            <a:r>
              <a:rPr lang="pt-BR" sz="3000" dirty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Uniformes</a:t>
            </a:r>
            <a:endParaRPr lang="pt-BR" sz="3000" dirty="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050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534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pt-BR" smtClean="0"/>
              <a:t>Cada um dos m - 2 segmentos de curva de uma b-spline é definido por </a:t>
            </a:r>
            <a:r>
              <a:rPr lang="pt-BR" smtClean="0">
                <a:solidFill>
                  <a:srgbClr val="FF9966"/>
                </a:solidFill>
                <a:effectLst/>
              </a:rPr>
              <a:t>quatro</a:t>
            </a:r>
            <a:r>
              <a:rPr lang="pt-BR" smtClean="0"/>
              <a:t> dos m + 1 pontos de controle. </a:t>
            </a:r>
          </a:p>
          <a:p>
            <a:pPr marL="0" indent="0">
              <a:buFontTx/>
              <a:buNone/>
              <a:defRPr/>
            </a:pPr>
            <a:r>
              <a:rPr lang="pt-BR" smtClean="0"/>
              <a:t>Segmento Q</a:t>
            </a:r>
            <a:r>
              <a:rPr lang="pt-BR" baseline="-25000" smtClean="0"/>
              <a:t>m</a:t>
            </a:r>
            <a:r>
              <a:rPr lang="pt-BR" smtClean="0"/>
              <a:t> é definido pelos pontos </a:t>
            </a:r>
            <a:br>
              <a:rPr lang="pt-BR" smtClean="0"/>
            </a:br>
            <a:r>
              <a:rPr lang="pt-BR" smtClean="0"/>
              <a:t>P</a:t>
            </a:r>
            <a:r>
              <a:rPr lang="pt-BR" baseline="-25000" smtClean="0"/>
              <a:t>m - 3</a:t>
            </a:r>
            <a:r>
              <a:rPr lang="pt-BR" smtClean="0"/>
              <a:t>, P</a:t>
            </a:r>
            <a:r>
              <a:rPr lang="pt-BR" baseline="-25000" smtClean="0"/>
              <a:t>m</a:t>
            </a:r>
            <a:r>
              <a:rPr lang="pt-BR" smtClean="0"/>
              <a:t> </a:t>
            </a:r>
            <a:r>
              <a:rPr lang="pt-BR" baseline="-25000" smtClean="0"/>
              <a:t>- 2</a:t>
            </a:r>
            <a:r>
              <a:rPr lang="pt-BR" smtClean="0"/>
              <a:t>, P</a:t>
            </a:r>
            <a:r>
              <a:rPr lang="pt-BR" baseline="-25000" smtClean="0"/>
              <a:t>m</a:t>
            </a:r>
            <a:r>
              <a:rPr lang="pt-BR" smtClean="0"/>
              <a:t> </a:t>
            </a:r>
            <a:r>
              <a:rPr lang="pt-BR" baseline="-25000" smtClean="0"/>
              <a:t>- 1</a:t>
            </a:r>
            <a:r>
              <a:rPr lang="pt-BR" smtClean="0"/>
              <a:t> e P</a:t>
            </a:r>
            <a:r>
              <a:rPr lang="pt-BR" baseline="-25000" smtClean="0"/>
              <a:t>m</a:t>
            </a:r>
            <a:r>
              <a:rPr lang="pt-BR" smtClean="0"/>
              <a:t>.</a:t>
            </a:r>
          </a:p>
        </p:txBody>
      </p:sp>
      <p:sp>
        <p:nvSpPr>
          <p:cNvPr id="515075" name="Rectangle 3"/>
          <p:cNvSpPr>
            <a:spLocks noChangeArrowheads="1"/>
          </p:cNvSpPr>
          <p:nvPr/>
        </p:nvSpPr>
        <p:spPr bwMode="auto">
          <a:xfrm>
            <a:off x="304800" y="914400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22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Parte III:    6.1.</a:t>
            </a:r>
            <a:r>
              <a:rPr lang="pt-BR" sz="30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B-splines </a:t>
            </a:r>
            <a:r>
              <a:rPr lang="pt-BR" sz="3000" dirty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Uniformes</a:t>
            </a:r>
            <a:endParaRPr lang="pt-BR" sz="3000" dirty="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074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915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pt-BR" sz="2800" smtClean="0"/>
              <a:t>O termo Spline remonta às longas tiras de aço flexíveis utilizadas antigamente na construção naval para determinar a forma do casco dos navios. </a:t>
            </a:r>
          </a:p>
          <a:p>
            <a:pPr marL="0" indent="0">
              <a:buFontTx/>
              <a:buNone/>
              <a:defRPr/>
            </a:pPr>
            <a:r>
              <a:rPr lang="pt-BR" sz="2800" smtClean="0"/>
              <a:t>As splines eram deformadas através de pesos chamados “Ducks”, que eram atados a estas em posições determinadas para deformá-las em várias direções da forma desejada.</a:t>
            </a:r>
          </a:p>
          <a:p>
            <a:pPr marL="0" indent="0">
              <a:buFontTx/>
              <a:buNone/>
              <a:defRPr/>
            </a:pPr>
            <a:r>
              <a:rPr lang="pt-BR" sz="2800" smtClean="0"/>
              <a:t>As splines, a não ser que puxadas de forma muito extrema, possuíam a propriedade de manterem continuidade de segunda ordem.</a:t>
            </a:r>
            <a:endParaRPr lang="pt-BR" smtClean="0"/>
          </a:p>
        </p:txBody>
      </p:sp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87088" y="304800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2200" dirty="0">
                <a:cs typeface="+mn-cs"/>
              </a:rPr>
              <a:t>Parte </a:t>
            </a:r>
            <a:r>
              <a:rPr lang="pt-BR" sz="2200" dirty="0" smtClean="0">
                <a:cs typeface="+mn-cs"/>
              </a:rPr>
              <a:t>III: </a:t>
            </a:r>
            <a:r>
              <a:rPr lang="pt-BR" sz="2200" dirty="0">
                <a:cs typeface="+mn-cs"/>
              </a:rPr>
              <a:t>	 </a:t>
            </a:r>
            <a:r>
              <a:rPr lang="pt-BR" sz="2600" dirty="0" smtClean="0">
                <a:cs typeface="+mn-cs"/>
              </a:rPr>
              <a:t>6.1. </a:t>
            </a:r>
            <a:r>
              <a:rPr lang="pt-BR" sz="3000" dirty="0">
                <a:cs typeface="+mn-cs"/>
              </a:rPr>
              <a:t>B-splines Uniformes</a:t>
            </a:r>
            <a:endParaRPr lang="pt-BR" sz="3000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6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332386" cy="253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6885" name="Text Box 5"/>
          <p:cNvSpPr txBox="1">
            <a:spLocks noChangeArrowheads="1"/>
          </p:cNvSpPr>
          <p:nvPr/>
        </p:nvSpPr>
        <p:spPr bwMode="auto">
          <a:xfrm>
            <a:off x="13422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0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6" name="Text Box 6"/>
          <p:cNvSpPr txBox="1">
            <a:spLocks noChangeArrowheads="1"/>
          </p:cNvSpPr>
          <p:nvPr/>
        </p:nvSpPr>
        <p:spPr bwMode="auto">
          <a:xfrm>
            <a:off x="25614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1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7" name="Text Box 7"/>
          <p:cNvSpPr txBox="1">
            <a:spLocks noChangeArrowheads="1"/>
          </p:cNvSpPr>
          <p:nvPr/>
        </p:nvSpPr>
        <p:spPr bwMode="auto">
          <a:xfrm>
            <a:off x="37044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2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8" name="Text Box 8"/>
          <p:cNvSpPr txBox="1">
            <a:spLocks noChangeArrowheads="1"/>
          </p:cNvSpPr>
          <p:nvPr/>
        </p:nvSpPr>
        <p:spPr bwMode="auto">
          <a:xfrm>
            <a:off x="4849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3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9" name="Text Box 9"/>
          <p:cNvSpPr txBox="1">
            <a:spLocks noChangeArrowheads="1"/>
          </p:cNvSpPr>
          <p:nvPr/>
        </p:nvSpPr>
        <p:spPr bwMode="auto">
          <a:xfrm>
            <a:off x="5992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4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90" name="Text Box 10"/>
          <p:cNvSpPr txBox="1">
            <a:spLocks noChangeArrowheads="1"/>
          </p:cNvSpPr>
          <p:nvPr/>
        </p:nvSpPr>
        <p:spPr bwMode="auto">
          <a:xfrm>
            <a:off x="7135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5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332386" cy="253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6885" name="Text Box 5"/>
          <p:cNvSpPr txBox="1">
            <a:spLocks noChangeArrowheads="1"/>
          </p:cNvSpPr>
          <p:nvPr/>
        </p:nvSpPr>
        <p:spPr bwMode="auto">
          <a:xfrm>
            <a:off x="13422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>
                <a:cs typeface="+mn-cs"/>
              </a:rPr>
              <a:t>P</a:t>
            </a:r>
            <a:r>
              <a:rPr lang="pt-BR" sz="3000" baseline="-25000" dirty="0">
                <a:cs typeface="+mn-cs"/>
              </a:rPr>
              <a:t>0</a:t>
            </a:r>
            <a:endParaRPr lang="pt-BR" dirty="0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6" name="Text Box 6"/>
          <p:cNvSpPr txBox="1">
            <a:spLocks noChangeArrowheads="1"/>
          </p:cNvSpPr>
          <p:nvPr/>
        </p:nvSpPr>
        <p:spPr bwMode="auto">
          <a:xfrm>
            <a:off x="25614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1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7" name="Text Box 7"/>
          <p:cNvSpPr txBox="1">
            <a:spLocks noChangeArrowheads="1"/>
          </p:cNvSpPr>
          <p:nvPr/>
        </p:nvSpPr>
        <p:spPr bwMode="auto">
          <a:xfrm>
            <a:off x="37044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2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8" name="Text Box 8"/>
          <p:cNvSpPr txBox="1">
            <a:spLocks noChangeArrowheads="1"/>
          </p:cNvSpPr>
          <p:nvPr/>
        </p:nvSpPr>
        <p:spPr bwMode="auto">
          <a:xfrm>
            <a:off x="4849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3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9" name="Text Box 9"/>
          <p:cNvSpPr txBox="1">
            <a:spLocks noChangeArrowheads="1"/>
          </p:cNvSpPr>
          <p:nvPr/>
        </p:nvSpPr>
        <p:spPr bwMode="auto">
          <a:xfrm>
            <a:off x="5992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4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90" name="Text Box 10"/>
          <p:cNvSpPr txBox="1">
            <a:spLocks noChangeArrowheads="1"/>
          </p:cNvSpPr>
          <p:nvPr/>
        </p:nvSpPr>
        <p:spPr bwMode="auto">
          <a:xfrm>
            <a:off x="7135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5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143000" y="3035452"/>
            <a:ext cx="4149080" cy="41302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87624" y="2276872"/>
            <a:ext cx="59663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>
                <a:cs typeface="+mn-cs"/>
              </a:rPr>
              <a:t>Q</a:t>
            </a:r>
            <a:r>
              <a:rPr lang="pt-BR" sz="3000" baseline="-25000" dirty="0" smtClean="0">
                <a:cs typeface="+mn-cs"/>
              </a:rPr>
              <a:t>0</a:t>
            </a:r>
            <a:endParaRPr lang="pt-BR" dirty="0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3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332386" cy="253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6885" name="Text Box 5"/>
          <p:cNvSpPr txBox="1">
            <a:spLocks noChangeArrowheads="1"/>
          </p:cNvSpPr>
          <p:nvPr/>
        </p:nvSpPr>
        <p:spPr bwMode="auto">
          <a:xfrm>
            <a:off x="13422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>
                <a:cs typeface="+mn-cs"/>
              </a:rPr>
              <a:t>P</a:t>
            </a:r>
            <a:r>
              <a:rPr lang="pt-BR" sz="3000" baseline="-25000" dirty="0">
                <a:cs typeface="+mn-cs"/>
              </a:rPr>
              <a:t>0</a:t>
            </a:r>
            <a:endParaRPr lang="pt-BR" dirty="0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6" name="Text Box 6"/>
          <p:cNvSpPr txBox="1">
            <a:spLocks noChangeArrowheads="1"/>
          </p:cNvSpPr>
          <p:nvPr/>
        </p:nvSpPr>
        <p:spPr bwMode="auto">
          <a:xfrm>
            <a:off x="25614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1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7" name="Text Box 7"/>
          <p:cNvSpPr txBox="1">
            <a:spLocks noChangeArrowheads="1"/>
          </p:cNvSpPr>
          <p:nvPr/>
        </p:nvSpPr>
        <p:spPr bwMode="auto">
          <a:xfrm>
            <a:off x="37044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2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8" name="Text Box 8"/>
          <p:cNvSpPr txBox="1">
            <a:spLocks noChangeArrowheads="1"/>
          </p:cNvSpPr>
          <p:nvPr/>
        </p:nvSpPr>
        <p:spPr bwMode="auto">
          <a:xfrm>
            <a:off x="4849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3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9" name="Text Box 9"/>
          <p:cNvSpPr txBox="1">
            <a:spLocks noChangeArrowheads="1"/>
          </p:cNvSpPr>
          <p:nvPr/>
        </p:nvSpPr>
        <p:spPr bwMode="auto">
          <a:xfrm>
            <a:off x="5992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4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90" name="Text Box 10"/>
          <p:cNvSpPr txBox="1">
            <a:spLocks noChangeArrowheads="1"/>
          </p:cNvSpPr>
          <p:nvPr/>
        </p:nvSpPr>
        <p:spPr bwMode="auto">
          <a:xfrm>
            <a:off x="7135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5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295128" y="3035452"/>
            <a:ext cx="4149080" cy="41302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339752" y="2276872"/>
            <a:ext cx="59663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 smtClean="0">
                <a:cs typeface="+mn-cs"/>
              </a:rPr>
              <a:t>Q</a:t>
            </a:r>
            <a:r>
              <a:rPr lang="pt-BR" sz="3000" baseline="-25000" dirty="0">
                <a:cs typeface="+mn-cs"/>
              </a:rPr>
              <a:t>1</a:t>
            </a:r>
            <a:endParaRPr lang="pt-BR" dirty="0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30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332386" cy="253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6885" name="Text Box 5"/>
          <p:cNvSpPr txBox="1">
            <a:spLocks noChangeArrowheads="1"/>
          </p:cNvSpPr>
          <p:nvPr/>
        </p:nvSpPr>
        <p:spPr bwMode="auto">
          <a:xfrm>
            <a:off x="13422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>
                <a:cs typeface="+mn-cs"/>
              </a:rPr>
              <a:t>P</a:t>
            </a:r>
            <a:r>
              <a:rPr lang="pt-BR" sz="3000" baseline="-25000" dirty="0">
                <a:cs typeface="+mn-cs"/>
              </a:rPr>
              <a:t>0</a:t>
            </a:r>
            <a:endParaRPr lang="pt-BR" dirty="0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6" name="Text Box 6"/>
          <p:cNvSpPr txBox="1">
            <a:spLocks noChangeArrowheads="1"/>
          </p:cNvSpPr>
          <p:nvPr/>
        </p:nvSpPr>
        <p:spPr bwMode="auto">
          <a:xfrm>
            <a:off x="25614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1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7" name="Text Box 7"/>
          <p:cNvSpPr txBox="1">
            <a:spLocks noChangeArrowheads="1"/>
          </p:cNvSpPr>
          <p:nvPr/>
        </p:nvSpPr>
        <p:spPr bwMode="auto">
          <a:xfrm>
            <a:off x="3704456" y="3409975"/>
            <a:ext cx="5318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2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8" name="Text Box 8"/>
          <p:cNvSpPr txBox="1">
            <a:spLocks noChangeArrowheads="1"/>
          </p:cNvSpPr>
          <p:nvPr/>
        </p:nvSpPr>
        <p:spPr bwMode="auto">
          <a:xfrm>
            <a:off x="4849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3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89" name="Text Box 9"/>
          <p:cNvSpPr txBox="1">
            <a:spLocks noChangeArrowheads="1"/>
          </p:cNvSpPr>
          <p:nvPr/>
        </p:nvSpPr>
        <p:spPr bwMode="auto">
          <a:xfrm>
            <a:off x="5992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4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06890" name="Text Box 10"/>
          <p:cNvSpPr txBox="1">
            <a:spLocks noChangeArrowheads="1"/>
          </p:cNvSpPr>
          <p:nvPr/>
        </p:nvSpPr>
        <p:spPr bwMode="auto">
          <a:xfrm>
            <a:off x="7135044" y="3409975"/>
            <a:ext cx="5318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>
                <a:cs typeface="+mn-cs"/>
              </a:rPr>
              <a:t>P</a:t>
            </a:r>
            <a:r>
              <a:rPr lang="pt-BR" sz="3000" baseline="-25000">
                <a:cs typeface="+mn-cs"/>
              </a:rPr>
              <a:t>5</a:t>
            </a:r>
            <a:endParaRPr lang="pt-BR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519264" y="3035452"/>
            <a:ext cx="4149080" cy="41302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563888" y="2276872"/>
            <a:ext cx="59663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 smtClean="0">
                <a:cs typeface="+mn-cs"/>
              </a:rPr>
              <a:t>Q</a:t>
            </a:r>
            <a:r>
              <a:rPr lang="pt-BR" sz="3000" baseline="-25000" dirty="0" smtClean="0">
                <a:cs typeface="+mn-cs"/>
              </a:rPr>
              <a:t>2</a:t>
            </a:r>
            <a:endParaRPr lang="pt-BR" dirty="0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3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870"/>
            <a:ext cx="9180512" cy="45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43608" y="1265312"/>
            <a:ext cx="7173416" cy="4251920"/>
            <a:chOff x="1981200" y="2057400"/>
            <a:chExt cx="6019800" cy="3444875"/>
          </a:xfrm>
        </p:grpSpPr>
        <p:sp>
          <p:nvSpPr>
            <p:cNvPr id="507908" name="Text Box 4"/>
            <p:cNvSpPr txBox="1">
              <a:spLocks noChangeArrowheads="1"/>
            </p:cNvSpPr>
            <p:nvPr/>
          </p:nvSpPr>
          <p:spPr bwMode="auto">
            <a:xfrm>
              <a:off x="19812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0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9718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1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3962400" y="20574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2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1" name="Text Box 7"/>
            <p:cNvSpPr txBox="1">
              <a:spLocks noChangeArrowheads="1"/>
            </p:cNvSpPr>
            <p:nvPr/>
          </p:nvSpPr>
          <p:spPr bwMode="auto">
            <a:xfrm>
              <a:off x="54117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3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64785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4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3" name="Text Box 9"/>
            <p:cNvSpPr txBox="1">
              <a:spLocks noChangeArrowheads="1"/>
            </p:cNvSpPr>
            <p:nvPr/>
          </p:nvSpPr>
          <p:spPr bwMode="auto">
            <a:xfrm>
              <a:off x="74691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5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870"/>
            <a:ext cx="9180512" cy="45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43608" y="1265312"/>
            <a:ext cx="7173416" cy="4251920"/>
            <a:chOff x="1981200" y="2057400"/>
            <a:chExt cx="6019800" cy="3444875"/>
          </a:xfrm>
        </p:grpSpPr>
        <p:sp>
          <p:nvSpPr>
            <p:cNvPr id="507908" name="Text Box 4"/>
            <p:cNvSpPr txBox="1">
              <a:spLocks noChangeArrowheads="1"/>
            </p:cNvSpPr>
            <p:nvPr/>
          </p:nvSpPr>
          <p:spPr bwMode="auto">
            <a:xfrm>
              <a:off x="19812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0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9718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1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3962400" y="20574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2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1" name="Text Box 7"/>
            <p:cNvSpPr txBox="1">
              <a:spLocks noChangeArrowheads="1"/>
            </p:cNvSpPr>
            <p:nvPr/>
          </p:nvSpPr>
          <p:spPr bwMode="auto">
            <a:xfrm>
              <a:off x="54117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3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64785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4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3" name="Text Box 9"/>
            <p:cNvSpPr txBox="1">
              <a:spLocks noChangeArrowheads="1"/>
            </p:cNvSpPr>
            <p:nvPr/>
          </p:nvSpPr>
          <p:spPr bwMode="auto">
            <a:xfrm>
              <a:off x="74691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5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899592" y="1844824"/>
            <a:ext cx="4548894" cy="3096344"/>
          </a:xfrm>
          <a:prstGeom prst="roundRect">
            <a:avLst>
              <a:gd name="adj" fmla="val 7652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27584" y="1124744"/>
            <a:ext cx="59663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>
                <a:cs typeface="+mn-cs"/>
              </a:rPr>
              <a:t>Q</a:t>
            </a:r>
            <a:r>
              <a:rPr lang="pt-BR" sz="3000" baseline="-25000" dirty="0" smtClean="0">
                <a:cs typeface="+mn-cs"/>
              </a:rPr>
              <a:t>0</a:t>
            </a:r>
            <a:endParaRPr lang="pt-BR" dirty="0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9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870"/>
            <a:ext cx="9180512" cy="45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43608" y="1265312"/>
            <a:ext cx="7173416" cy="4251920"/>
            <a:chOff x="1981200" y="2057400"/>
            <a:chExt cx="6019800" cy="3444875"/>
          </a:xfrm>
        </p:grpSpPr>
        <p:sp>
          <p:nvSpPr>
            <p:cNvPr id="507908" name="Text Box 4"/>
            <p:cNvSpPr txBox="1">
              <a:spLocks noChangeArrowheads="1"/>
            </p:cNvSpPr>
            <p:nvPr/>
          </p:nvSpPr>
          <p:spPr bwMode="auto">
            <a:xfrm>
              <a:off x="19812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0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9718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1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3962400" y="20574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2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1" name="Text Box 7"/>
            <p:cNvSpPr txBox="1">
              <a:spLocks noChangeArrowheads="1"/>
            </p:cNvSpPr>
            <p:nvPr/>
          </p:nvSpPr>
          <p:spPr bwMode="auto">
            <a:xfrm>
              <a:off x="54117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3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64785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4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3" name="Text Box 9"/>
            <p:cNvSpPr txBox="1">
              <a:spLocks noChangeArrowheads="1"/>
            </p:cNvSpPr>
            <p:nvPr/>
          </p:nvSpPr>
          <p:spPr bwMode="auto">
            <a:xfrm>
              <a:off x="74691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5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2111338" y="1844824"/>
            <a:ext cx="4548894" cy="3096344"/>
          </a:xfrm>
          <a:prstGeom prst="roundRect">
            <a:avLst>
              <a:gd name="adj" fmla="val 7652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039330" y="1124744"/>
            <a:ext cx="59663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 smtClean="0">
                <a:cs typeface="+mn-cs"/>
              </a:rPr>
              <a:t>Q</a:t>
            </a:r>
            <a:r>
              <a:rPr lang="pt-BR" sz="3000" baseline="-25000" dirty="0">
                <a:cs typeface="+mn-cs"/>
              </a:rPr>
              <a:t>1</a:t>
            </a:r>
            <a:endParaRPr lang="pt-BR" dirty="0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9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870"/>
            <a:ext cx="9180512" cy="45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43608" y="1265312"/>
            <a:ext cx="7173416" cy="4251920"/>
            <a:chOff x="1981200" y="2057400"/>
            <a:chExt cx="6019800" cy="3444875"/>
          </a:xfrm>
        </p:grpSpPr>
        <p:sp>
          <p:nvSpPr>
            <p:cNvPr id="507908" name="Text Box 4"/>
            <p:cNvSpPr txBox="1">
              <a:spLocks noChangeArrowheads="1"/>
            </p:cNvSpPr>
            <p:nvPr/>
          </p:nvSpPr>
          <p:spPr bwMode="auto">
            <a:xfrm>
              <a:off x="19812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0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9718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1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3962400" y="20574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2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1" name="Text Box 7"/>
            <p:cNvSpPr txBox="1">
              <a:spLocks noChangeArrowheads="1"/>
            </p:cNvSpPr>
            <p:nvPr/>
          </p:nvSpPr>
          <p:spPr bwMode="auto">
            <a:xfrm>
              <a:off x="54117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3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64785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4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3" name="Text Box 9"/>
            <p:cNvSpPr txBox="1">
              <a:spLocks noChangeArrowheads="1"/>
            </p:cNvSpPr>
            <p:nvPr/>
          </p:nvSpPr>
          <p:spPr bwMode="auto">
            <a:xfrm>
              <a:off x="74691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5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3479490" y="1844824"/>
            <a:ext cx="4548894" cy="3096344"/>
          </a:xfrm>
          <a:prstGeom prst="roundRect">
            <a:avLst>
              <a:gd name="adj" fmla="val 7652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359738" y="1124744"/>
            <a:ext cx="59663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 smtClean="0">
                <a:cs typeface="+mn-cs"/>
              </a:rPr>
              <a:t>Q</a:t>
            </a:r>
            <a:r>
              <a:rPr lang="pt-BR" sz="3000" baseline="-25000" dirty="0" smtClean="0">
                <a:cs typeface="+mn-cs"/>
              </a:rPr>
              <a:t>2</a:t>
            </a:r>
            <a:endParaRPr lang="pt-BR" dirty="0"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34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870"/>
            <a:ext cx="9180512" cy="45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43608" y="1265312"/>
            <a:ext cx="7173416" cy="4251920"/>
            <a:chOff x="1981200" y="2057400"/>
            <a:chExt cx="6019800" cy="3444875"/>
          </a:xfrm>
        </p:grpSpPr>
        <p:sp>
          <p:nvSpPr>
            <p:cNvPr id="507908" name="Text Box 4"/>
            <p:cNvSpPr txBox="1">
              <a:spLocks noChangeArrowheads="1"/>
            </p:cNvSpPr>
            <p:nvPr/>
          </p:nvSpPr>
          <p:spPr bwMode="auto">
            <a:xfrm>
              <a:off x="19812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0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9718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1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3962400" y="20574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2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1" name="Text Box 7"/>
            <p:cNvSpPr txBox="1">
              <a:spLocks noChangeArrowheads="1"/>
            </p:cNvSpPr>
            <p:nvPr/>
          </p:nvSpPr>
          <p:spPr bwMode="auto">
            <a:xfrm>
              <a:off x="54117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3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64785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4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3" name="Text Box 9"/>
            <p:cNvSpPr txBox="1">
              <a:spLocks noChangeArrowheads="1"/>
            </p:cNvSpPr>
            <p:nvPr/>
          </p:nvSpPr>
          <p:spPr bwMode="auto">
            <a:xfrm>
              <a:off x="74691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5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</p:grpSp>
      <p:sp>
        <p:nvSpPr>
          <p:cNvPr id="4" name="Rounded Rectangle 3"/>
          <p:cNvSpPr/>
          <p:nvPr/>
        </p:nvSpPr>
        <p:spPr bwMode="auto">
          <a:xfrm>
            <a:off x="6012160" y="4437112"/>
            <a:ext cx="792088" cy="50405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4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870"/>
            <a:ext cx="9180512" cy="45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43608" y="1265312"/>
            <a:ext cx="7173416" cy="4251920"/>
            <a:chOff x="1981200" y="2057400"/>
            <a:chExt cx="6019800" cy="3444875"/>
          </a:xfrm>
        </p:grpSpPr>
        <p:sp>
          <p:nvSpPr>
            <p:cNvPr id="507908" name="Text Box 4"/>
            <p:cNvSpPr txBox="1">
              <a:spLocks noChangeArrowheads="1"/>
            </p:cNvSpPr>
            <p:nvPr/>
          </p:nvSpPr>
          <p:spPr bwMode="auto">
            <a:xfrm>
              <a:off x="19812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0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971800" y="49530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1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3962400" y="2057400"/>
              <a:ext cx="53181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2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1" name="Text Box 7"/>
            <p:cNvSpPr txBox="1">
              <a:spLocks noChangeArrowheads="1"/>
            </p:cNvSpPr>
            <p:nvPr/>
          </p:nvSpPr>
          <p:spPr bwMode="auto">
            <a:xfrm>
              <a:off x="54117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3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64785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4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  <p:sp>
          <p:nvSpPr>
            <p:cNvPr id="507913" name="Text Box 9"/>
            <p:cNvSpPr txBox="1">
              <a:spLocks noChangeArrowheads="1"/>
            </p:cNvSpPr>
            <p:nvPr/>
          </p:nvSpPr>
          <p:spPr bwMode="auto">
            <a:xfrm>
              <a:off x="7469188" y="4953000"/>
              <a:ext cx="5318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60000"/>
                </a:spcBef>
                <a:buClr>
                  <a:schemeClr val="tx1"/>
                </a:buClr>
                <a:defRPr/>
              </a:pPr>
              <a:r>
                <a:rPr lang="pt-BR" sz="3000">
                  <a:cs typeface="+mn-cs"/>
                </a:rPr>
                <a:t>P</a:t>
              </a:r>
              <a:r>
                <a:rPr lang="pt-BR" sz="3000" baseline="-25000">
                  <a:cs typeface="+mn-cs"/>
                </a:rPr>
                <a:t>5</a:t>
              </a:r>
              <a:endParaRPr lang="pt-BR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endParaRPr>
            </a:p>
          </p:txBody>
        </p:sp>
      </p:grpSp>
      <p:sp>
        <p:nvSpPr>
          <p:cNvPr id="4" name="Rounded Rectangle 3"/>
          <p:cNvSpPr/>
          <p:nvPr/>
        </p:nvSpPr>
        <p:spPr bwMode="auto">
          <a:xfrm>
            <a:off x="4788024" y="4437112"/>
            <a:ext cx="3429000" cy="50405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51520" y="404664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3000" dirty="0" smtClean="0">
                <a:cs typeface="+mn-cs"/>
              </a:rPr>
              <a:t>B-splines </a:t>
            </a:r>
            <a:r>
              <a:rPr lang="pt-BR" sz="3000" dirty="0">
                <a:cs typeface="+mn-cs"/>
              </a:rPr>
              <a:t>Uniformes</a:t>
            </a:r>
            <a:endParaRPr lang="pt-BR" sz="30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5123" name="Imagem 4" descr="draftsp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1643063"/>
            <a:ext cx="617855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0"/>
            <a:ext cx="7056784" cy="681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3923928" y="6093296"/>
            <a:ext cx="1008112" cy="50405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93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88640"/>
            <a:ext cx="7200801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1259632" y="4437112"/>
            <a:ext cx="3816424" cy="2160240"/>
          </a:xfrm>
          <a:prstGeom prst="roundRect">
            <a:avLst>
              <a:gd name="adj" fmla="val 5973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6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7" y="1083165"/>
            <a:ext cx="8991507" cy="4002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942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88" y="2132856"/>
            <a:ext cx="9144000" cy="218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89063"/>
            <a:ext cx="67056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26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88" y="2132856"/>
            <a:ext cx="9144000" cy="218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85624"/>
            <a:ext cx="67056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5364088" y="3933056"/>
            <a:ext cx="1440160" cy="93610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915816" y="3933056"/>
            <a:ext cx="792088" cy="93610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39552" y="3933056"/>
            <a:ext cx="792088" cy="93610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72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11200"/>
            <a:ext cx="9037972" cy="489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755576" y="928692"/>
            <a:ext cx="7499350" cy="5080494"/>
          </a:xfrm>
          <a:prstGeom prst="rect">
            <a:avLst/>
          </a:prstGeom>
          <a:solidFill>
            <a:schemeClr val="bg1">
              <a:lumMod val="85000"/>
            </a:schemeClr>
          </a:solidFill>
          <a:ln w="38160">
            <a:solidFill>
              <a:srgbClr val="161645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192088" indent="-190500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en-US" sz="1400" dirty="0" smtClean="0">
              <a:solidFill>
                <a:srgbClr val="000000"/>
              </a:solidFill>
              <a:latin typeface="Arial" charset="0"/>
              <a:ea typeface="新細明體" charset="-120"/>
              <a:cs typeface="Arial"/>
            </a:endParaRPr>
          </a:p>
          <a:p>
            <a:pPr marL="192088" indent="-190500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en-US" sz="1400" dirty="0" smtClean="0">
              <a:solidFill>
                <a:srgbClr val="000000"/>
              </a:solidFill>
              <a:latin typeface="Arial" charset="0"/>
              <a:ea typeface="新細明體" charset="-120"/>
              <a:cs typeface="Arial"/>
            </a:endParaRPr>
          </a:p>
          <a:p>
            <a:pPr marL="192088" indent="-190500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en-US" sz="1400" dirty="0" smtClean="0">
              <a:solidFill>
                <a:srgbClr val="000000"/>
              </a:solidFill>
              <a:latin typeface="Arial" charset="0"/>
              <a:ea typeface="新細明體" charset="-120"/>
              <a:cs typeface="Arial"/>
            </a:endParaRPr>
          </a:p>
          <a:p>
            <a:pPr marL="192088" indent="-190500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 smtClean="0">
              <a:solidFill>
                <a:srgbClr val="000000"/>
              </a:solidFill>
              <a:latin typeface="Arial" charset="0"/>
              <a:ea typeface="新細明體" charset="-120"/>
              <a:cs typeface="Arial"/>
            </a:endParaRPr>
          </a:p>
          <a:p>
            <a:pPr marL="192088" indent="-190500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 smtClean="0">
              <a:solidFill>
                <a:srgbClr val="000000"/>
              </a:solidFill>
              <a:latin typeface="Arial" charset="0"/>
              <a:ea typeface="新細明體" charset="-120"/>
              <a:cs typeface="Arial"/>
            </a:endParaRPr>
          </a:p>
          <a:p>
            <a:pPr marL="192088" indent="-190500" algn="ctr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600" dirty="0" smtClean="0">
                <a:solidFill>
                  <a:srgbClr val="000000"/>
                </a:solidFill>
                <a:latin typeface="Arial" charset="0"/>
                <a:ea typeface="新細明體" charset="-120"/>
                <a:cs typeface="Arial"/>
              </a:rPr>
              <a:t>Atribuição-Uso Não-Comercial-Compartilhamento pela Licença 2.5 Brasil</a:t>
            </a:r>
          </a:p>
          <a:p>
            <a:pPr marL="192088" indent="-190500" algn="ctr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i="1" dirty="0" smtClean="0">
              <a:solidFill>
                <a:srgbClr val="000000"/>
              </a:solidFill>
              <a:latin typeface="Arial" charset="0"/>
              <a:ea typeface="新細明體" charset="-120"/>
              <a:cs typeface="Arial"/>
            </a:endParaRPr>
          </a:p>
          <a:p>
            <a:pPr marL="192088" indent="-190500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i="1" dirty="0" smtClean="0">
                <a:solidFill>
                  <a:srgbClr val="000000"/>
                </a:solidFill>
                <a:latin typeface="Arial" charset="0"/>
                <a:ea typeface="新細明體" charset="-120"/>
                <a:cs typeface="Arial"/>
              </a:rPr>
              <a:t>Você pode:</a:t>
            </a:r>
          </a:p>
          <a:p>
            <a:pPr marL="192088" indent="-190500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 smtClean="0">
                <a:solidFill>
                  <a:srgbClr val="000000"/>
                </a:solidFill>
                <a:latin typeface="Arial" charset="0"/>
                <a:ea typeface="新細明體" charset="-120"/>
                <a:cs typeface="Arial"/>
              </a:rPr>
              <a:t> - copiar, distribuir, exibir e executar a obra</a:t>
            </a:r>
          </a:p>
          <a:p>
            <a:pPr marL="192088" indent="-190500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 smtClean="0">
                <a:solidFill>
                  <a:srgbClr val="000000"/>
                </a:solidFill>
                <a:latin typeface="Arial" charset="0"/>
                <a:ea typeface="新細明體" charset="-120"/>
                <a:cs typeface="Arial"/>
              </a:rPr>
              <a:t> - criar obras derivadas</a:t>
            </a:r>
          </a:p>
          <a:p>
            <a:pPr lvl="1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i="1" dirty="0" smtClean="0">
              <a:solidFill>
                <a:srgbClr val="000000"/>
              </a:solidFill>
              <a:latin typeface="Arial" charset="0"/>
              <a:ea typeface="新細明體" charset="-120"/>
              <a:cs typeface="Arial"/>
            </a:endParaRPr>
          </a:p>
          <a:p>
            <a:pPr marL="192088" indent="-190500" algn="just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i="1" dirty="0" smtClean="0">
                <a:solidFill>
                  <a:srgbClr val="000000"/>
                </a:solidFill>
                <a:latin typeface="Arial" charset="0"/>
                <a:ea typeface="新細明體" charset="-120"/>
                <a:cs typeface="Arial"/>
              </a:rPr>
              <a:t>Sob as seguintes condições:</a:t>
            </a:r>
          </a:p>
          <a:p>
            <a:pPr marL="192088" indent="-190500" algn="just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 smtClean="0">
                <a:solidFill>
                  <a:srgbClr val="000000"/>
                </a:solidFill>
                <a:latin typeface="Arial" charset="0"/>
                <a:ea typeface="新細明體" charset="-120"/>
                <a:cs typeface="Arial"/>
              </a:rPr>
              <a:t>Atribuição — Você deve dar crédito ao autor original, da forma especificada pelo autor ou licenciante. </a:t>
            </a:r>
          </a:p>
          <a:p>
            <a:pPr marL="192088" indent="-190500" algn="just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 smtClean="0">
                <a:solidFill>
                  <a:srgbClr val="000000"/>
                </a:solidFill>
                <a:latin typeface="Arial" charset="0"/>
                <a:ea typeface="新細明體" charset="-120"/>
                <a:cs typeface="Arial"/>
              </a:rPr>
              <a:t>Uso Não-Comercial — Você não pode utilizar esta obra com finalidades comerciais. </a:t>
            </a:r>
          </a:p>
          <a:p>
            <a:pPr marL="192088" indent="-190500" algn="just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 smtClean="0">
                <a:solidFill>
                  <a:srgbClr val="000000"/>
                </a:solidFill>
                <a:latin typeface="Arial" charset="0"/>
                <a:ea typeface="新細明體" charset="-120"/>
                <a:cs typeface="Arial"/>
              </a:rPr>
              <a:t>Compartilhamento pela mesma Licença — Se você alterar, transformar, ou criar outra obra com base nesta, você somente poderá distribuir a obra resultante sob uma licença idêntica a esta.</a:t>
            </a:r>
          </a:p>
          <a:p>
            <a:pPr marL="192088" indent="-190500" algn="just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 smtClean="0">
              <a:solidFill>
                <a:srgbClr val="000000"/>
              </a:solidFill>
              <a:latin typeface="Arial" charset="0"/>
              <a:ea typeface="新細明體" charset="-120"/>
              <a:cs typeface="Arial"/>
            </a:endParaRPr>
          </a:p>
          <a:p>
            <a:pPr marL="192088" indent="-190500" algn="just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r>
              <a:rPr kumimoji="0" lang="pt-BR" sz="1400" dirty="0" smtClean="0">
                <a:solidFill>
                  <a:srgbClr val="000000"/>
                </a:solidFill>
                <a:latin typeface="Arial" charset="0"/>
                <a:ea typeface="新細明體" charset="-120"/>
                <a:cs typeface="Arial"/>
              </a:rPr>
              <a:t>Para ver uma cópia desta licença, visite http://creativecommons.org/licenses/by-nc-sa/2.5/br/  ou mande uma carta para Creative Commons, 171 Second Street, Suite 300, San Francisco, California, 94105, USA.</a:t>
            </a:r>
          </a:p>
          <a:p>
            <a:pPr marL="192088" indent="-190500" defTabSz="457200">
              <a:buSzPct val="10000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</a:pPr>
            <a:endParaRPr kumimoji="0" lang="pt-BR" sz="1400" dirty="0" smtClean="0">
              <a:solidFill>
                <a:srgbClr val="000000"/>
              </a:solidFill>
              <a:latin typeface="Arial" charset="0"/>
              <a:ea typeface="新細明體" charset="-120"/>
              <a:cs typeface="Arial"/>
            </a:endParaRPr>
          </a:p>
        </p:txBody>
      </p:sp>
      <p:pic>
        <p:nvPicPr>
          <p:cNvPr id="28677" name="Picture 5" descr="D:\Aulas\Estruturas\2020.1\cc.logo.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70" y="1052742"/>
            <a:ext cx="2699767" cy="87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161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Aulas\Estruturas\PPTs 2020\vertical_sigla_PB_fundo_vazado-azul-insaturad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4664"/>
            <a:ext cx="4358225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7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Aulas\ComputacaoGrafica\CG\2020.1\PPTs 2020\medieva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548680"/>
            <a:ext cx="5898480" cy="558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19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Aulas\ComputacaoGrafica\CG\2020.1\PPTs 2020\medieva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2364"/>
            <a:ext cx="8204757" cy="53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8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624"/>
            <a:ext cx="6458570" cy="675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80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3591948" y="333676"/>
            <a:ext cx="524725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22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Parte III:    6.1.</a:t>
            </a:r>
            <a:r>
              <a:rPr lang="pt-BR" sz="30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B-splines 			Uniformes</a:t>
            </a:r>
            <a:endParaRPr lang="pt-BR" sz="3000" dirty="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  <a:cs typeface="+mn-cs"/>
            </a:endParaRPr>
          </a:p>
        </p:txBody>
      </p:sp>
      <p:pic>
        <p:nvPicPr>
          <p:cNvPr id="6147" name="Imagem 3" descr="Image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49" y="1869852"/>
            <a:ext cx="522473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:\Aulas\ComputacaoGrafica\CG\2020.1\PPTs 2020\viking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3500162" cy="62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304800" y="914400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60000"/>
              </a:spcBef>
              <a:buClr>
                <a:schemeClr val="tx1"/>
              </a:buClr>
              <a:defRPr/>
            </a:pPr>
            <a:r>
              <a:rPr lang="pt-BR" sz="22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Parte III:    6.1.</a:t>
            </a:r>
            <a:r>
              <a:rPr lang="pt-BR" sz="3000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B-splines </a:t>
            </a:r>
            <a:r>
              <a:rPr lang="pt-BR" sz="3000" dirty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Uniformes</a:t>
            </a:r>
            <a:endParaRPr lang="pt-BR" sz="3000" dirty="0">
              <a:solidFill>
                <a:schemeClr val="tx1"/>
              </a:solidFill>
              <a:effectLst>
                <a:outerShdw blurRad="38100" dist="38100" dir="2700000" algn="tl">
                  <a:srgbClr val="969696"/>
                </a:outerShdw>
              </a:effectLst>
              <a:cs typeface="+mn-cs"/>
            </a:endParaRPr>
          </a:p>
        </p:txBody>
      </p:sp>
      <p:pic>
        <p:nvPicPr>
          <p:cNvPr id="7171" name="Imagem 4" descr="draftsp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1631950"/>
            <a:ext cx="7159625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Têmpera?</a:t>
            </a:r>
            <a:endParaRPr lang="en-US" dirty="0"/>
          </a:p>
        </p:txBody>
      </p:sp>
      <p:pic>
        <p:nvPicPr>
          <p:cNvPr id="1026" name="Picture 2" descr="https://i2.wp.com/knifesteelnerds.com/wp-content/uploads/2018/04/recovery-and-recrystallization.jpg?zoom=2&amp;resize=880%2C312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180512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2.wp.com/knifesteelnerds.com/wp-content/uploads/2018/04/crystal-structures.jpg?resize=254%2C1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690" y="4941168"/>
            <a:ext cx="24193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72568"/>
      </p:ext>
    </p:extLst>
  </p:cSld>
  <p:clrMapOvr>
    <a:masterClrMapping/>
  </p:clrMapOvr>
</p:sld>
</file>

<file path=ppt/theme/theme1.xml><?xml version="1.0" encoding="utf-8"?>
<a:theme xmlns:a="http://schemas.openxmlformats.org/drawingml/2006/main" name="12_Tema do Office">
  <a:themeElements>
    <a:clrScheme name="Custom 1">
      <a:dk1>
        <a:srgbClr val="969696"/>
      </a:dk1>
      <a:lt1>
        <a:srgbClr val="FFFFFF"/>
      </a:lt1>
      <a:dk2>
        <a:srgbClr val="000000"/>
      </a:dk2>
      <a:lt2>
        <a:srgbClr val="FFFFFF"/>
      </a:lt2>
      <a:accent1>
        <a:srgbClr val="CC9900"/>
      </a:accent1>
      <a:accent2>
        <a:srgbClr val="FF5050"/>
      </a:accent2>
      <a:accent3>
        <a:srgbClr val="AAAAAA"/>
      </a:accent3>
      <a:accent4>
        <a:srgbClr val="DADADA"/>
      </a:accent4>
      <a:accent5>
        <a:srgbClr val="E2CAAA"/>
      </a:accent5>
      <a:accent6>
        <a:srgbClr val="E74848"/>
      </a:accent6>
      <a:hlink>
        <a:srgbClr val="FFD147"/>
      </a:hlink>
      <a:folHlink>
        <a:srgbClr val="FFE084"/>
      </a:folHlink>
    </a:clrScheme>
    <a:fontScheme name="Tema do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6531</TotalTime>
  <Words>618</Words>
  <Application>Microsoft Office PowerPoint</Application>
  <PresentationFormat>On-screen Show (4:3)</PresentationFormat>
  <Paragraphs>116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12_Tema do Office</vt:lpstr>
      <vt:lpstr>Computação Gráfica:  Aula 6.1:  Curvas Paramétricas em 2D Parte 3: B-Splines  Prof. Dr. rer.nat. Aldo von Wangenheim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é Têmpera?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Integração de Gerência e Análise Informatizada de Imagens em Sistemas de Informatização Hospitalar  Prof. Dr. rer.nat. Aldo von Wangenheim</dc:title>
  <dc:creator>Prof. Dr. rer. nat. Aldo v. Wangenheim</dc:creator>
  <cp:lastModifiedBy>awangenh</cp:lastModifiedBy>
  <cp:revision>483</cp:revision>
  <dcterms:created xsi:type="dcterms:W3CDTF">1998-08-26T23:05:24Z</dcterms:created>
  <dcterms:modified xsi:type="dcterms:W3CDTF">2020-09-15T17:36:25Z</dcterms:modified>
</cp:coreProperties>
</file>